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6858000" cx="9144000"/>
  <p:notesSz cx="6858000" cy="9144000"/>
  <p:embeddedFontLst>
    <p:embeddedFont>
      <p:font typeface="Helvetica Neue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5" roundtripDataSignature="AMtx7mhqXBj8ykhSKisBxIkDgSQNlSgn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D76BF2-55FE-4F7A-9C9A-39BCC25BA09F}">
  <a:tblStyle styleId="{9FD76BF2-55FE-4F7A-9C9A-39BCC25BA09F}" styleName="Table_0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E3E5E8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-bold.fntdata"/><Relationship Id="rId61" Type="http://schemas.openxmlformats.org/officeDocument/2006/relationships/font" Target="fonts/HelveticaNeue-regular.fntdata"/><Relationship Id="rId20" Type="http://schemas.openxmlformats.org/officeDocument/2006/relationships/slide" Target="slides/slide14.xml"/><Relationship Id="rId64" Type="http://schemas.openxmlformats.org/officeDocument/2006/relationships/font" Target="fonts/HelveticaNeue-boldItalic.fntdata"/><Relationship Id="rId63" Type="http://schemas.openxmlformats.org/officeDocument/2006/relationships/font" Target="fonts/HelveticaNeue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e9dd548f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11e9dd548f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9" name="Google Shape;399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" name="Google Shape;490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subtítulo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5"/>
          <p:cNvSpPr txBox="1"/>
          <p:nvPr>
            <p:ph type="title"/>
          </p:nvPr>
        </p:nvSpPr>
        <p:spPr>
          <a:xfrm>
            <a:off x="892969" y="1151930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11" name="Google Shape;11;p55"/>
          <p:cNvSpPr txBox="1"/>
          <p:nvPr>
            <p:ph idx="1" type="body"/>
          </p:nvPr>
        </p:nvSpPr>
        <p:spPr>
          <a:xfrm>
            <a:off x="892969" y="3536156"/>
            <a:ext cx="73581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5pPr>
            <a:lvl6pPr indent="-285750" lvl="5" marL="2743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6pPr>
            <a:lvl7pPr indent="-285750" lvl="6" marL="32004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7pPr>
            <a:lvl8pPr indent="-285750" lvl="7" marL="36576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8pPr>
            <a:lvl9pPr indent="-285750" lvl="8" marL="41148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" name="Google Shape;12;p55"/>
          <p:cNvSpPr txBox="1"/>
          <p:nvPr>
            <p:ph idx="12" type="sldNum"/>
          </p:nvPr>
        </p:nvSpPr>
        <p:spPr>
          <a:xfrm>
            <a:off x="4437983" y="6505277"/>
            <a:ext cx="258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4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6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5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65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6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5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7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p57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" name="Google Shape;20;p5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5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9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9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1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61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2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6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3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3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63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63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6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.png"/><Relationship Id="rId8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loud.google.com/bigquery/docs/reference/standard-sql/query-syntax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postgresql.org/docs/9.1/datatype-character.html" TargetMode="External"/><Relationship Id="rId4" Type="http://schemas.openxmlformats.org/officeDocument/2006/relationships/hyperlink" Target="https://www.postgresql.org/docs/10/datatype-numeric.html" TargetMode="External"/><Relationship Id="rId5" Type="http://schemas.openxmlformats.org/officeDocument/2006/relationships/hyperlink" Target="https://www.postgresql.org/docs/9.1/datatype-datetime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www.w3schools.com/sql/sql_like.asp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hyperlink" Target="https://www.imdb.com/title/tt6723592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>
            <p:ph idx="4294967295" type="ctrTitle"/>
          </p:nvPr>
        </p:nvSpPr>
        <p:spPr>
          <a:xfrm>
            <a:off x="892969" y="1151930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b="0" i="0" lang="es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Bases de Datos</a:t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59;p1"/>
          <p:cNvSpPr txBox="1"/>
          <p:nvPr>
            <p:ph idx="4294967295" type="subTitle"/>
          </p:nvPr>
        </p:nvSpPr>
        <p:spPr>
          <a:xfrm>
            <a:off x="892969" y="3536156"/>
            <a:ext cx="73581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3: SQL</a:t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 txBox="1"/>
          <p:nvPr/>
        </p:nvSpPr>
        <p:spPr>
          <a:xfrm>
            <a:off x="2447627" y="714374"/>
            <a:ext cx="42486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DBMS Relacional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n.png" id="123" name="Google Shape;1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368" y="3656684"/>
            <a:ext cx="1085364" cy="925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.png" id="124" name="Google Shape;12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9053" y="3559780"/>
            <a:ext cx="1119023" cy="1119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fi-connection-signal-symbol.png" id="125" name="Google Shape;12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3395641" y="3638723"/>
            <a:ext cx="819320" cy="961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base.png" id="126" name="Google Shape;126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43914" y="3429011"/>
            <a:ext cx="1380559" cy="13805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fi-connection-signal-symbol.png" id="127" name="Google Shape;12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6126342" y="3638723"/>
            <a:ext cx="819320" cy="961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.png" id="128" name="Google Shape;128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72634" y="3509985"/>
            <a:ext cx="1218612" cy="1218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 txBox="1"/>
          <p:nvPr/>
        </p:nvSpPr>
        <p:spPr>
          <a:xfrm>
            <a:off x="2447627" y="714374"/>
            <a:ext cx="42486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DBMS Relacional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1"/>
          <p:cNvSpPr txBox="1"/>
          <p:nvPr/>
        </p:nvSpPr>
        <p:spPr>
          <a:xfrm>
            <a:off x="5236383" y="5338389"/>
            <a:ext cx="41346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SELECT name, score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FROM titles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WHERE title.id=‘tt6723592’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n.png" id="135" name="Google Shape;13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368" y="3656684"/>
            <a:ext cx="1085364" cy="925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.png" id="136" name="Google Shape;13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9053" y="3559780"/>
            <a:ext cx="1119023" cy="1119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fi-connection-signal-symbol.png" id="137" name="Google Shape;13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3395641" y="3638723"/>
            <a:ext cx="819320" cy="961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base.png" id="138" name="Google Shape;13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43914" y="3429011"/>
            <a:ext cx="1380559" cy="13805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fi-connection-signal-symbol.png" id="139" name="Google Shape;13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6126342" y="3638723"/>
            <a:ext cx="819320" cy="961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.png" id="140" name="Google Shape;14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72634" y="3509985"/>
            <a:ext cx="1218612" cy="1218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/>
          <p:nvPr/>
        </p:nvSpPr>
        <p:spPr>
          <a:xfrm>
            <a:off x="2447627" y="714374"/>
            <a:ext cx="42486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DBMS Relacional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6" name="Google Shape;146;p12"/>
          <p:cNvGraphicFramePr/>
          <p:nvPr/>
        </p:nvGraphicFramePr>
        <p:xfrm>
          <a:off x="4370052" y="553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{9FD76BF2-55FE-4F7A-9C9A-39BCC25BA09F}</a:tableStyleId>
              </a:tblPr>
              <a:tblGrid>
                <a:gridCol w="1701575"/>
                <a:gridCol w="1701575"/>
              </a:tblGrid>
              <a:tr h="392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Helvetica Neue"/>
                        <a:buNone/>
                      </a:pPr>
                      <a:r>
                        <a:rPr lang="es" sz="19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name</a:t>
                      </a:r>
                      <a:endParaRPr sz="900" u="none" cap="none" strike="noStrike"/>
                    </a:p>
                  </a:txBody>
                  <a:tcPr marT="35725" marB="35725" marR="35725" marL="3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Helvetica Neue"/>
                        <a:buNone/>
                      </a:pPr>
                      <a:r>
                        <a:rPr lang="es" sz="19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score</a:t>
                      </a:r>
                      <a:endParaRPr sz="900" u="none" cap="none" strike="noStrike"/>
                    </a:p>
                  </a:txBody>
                  <a:tcPr marT="35725" marB="35725" marR="35725" marL="35725" anchor="ctr"/>
                </a:tc>
              </a:tr>
              <a:tr h="392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Helvetica Neue"/>
                        <a:buNone/>
                      </a:pPr>
                      <a:r>
                        <a:rPr lang="es" sz="1900" u="none" cap="none" strike="noStrike"/>
                        <a:t>Tenet</a:t>
                      </a:r>
                      <a:endParaRPr sz="900" u="none" cap="none" strike="noStrike"/>
                    </a:p>
                  </a:txBody>
                  <a:tcPr marT="35725" marB="35725" marR="35725" marL="3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40F00"/>
                        </a:buClr>
                        <a:buSzPts val="1900"/>
                        <a:buFont typeface="Helvetica Neue"/>
                        <a:buNone/>
                      </a:pPr>
                      <a:r>
                        <a:rPr lang="es" sz="19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7.4</a:t>
                      </a:r>
                      <a:endParaRPr sz="900" u="none" cap="none" strike="noStrike"/>
                    </a:p>
                  </a:txBody>
                  <a:tcPr marT="35725" marB="35725" marR="35725" marL="35725" anchor="ctr"/>
                </a:tc>
              </a:tr>
            </a:tbl>
          </a:graphicData>
        </a:graphic>
      </p:graphicFrame>
      <p:pic>
        <p:nvPicPr>
          <p:cNvPr descr="man.png" id="147" name="Google Shape;14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368" y="3656684"/>
            <a:ext cx="1085364" cy="925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.png" id="148" name="Google Shape;14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9053" y="3559780"/>
            <a:ext cx="1119023" cy="1119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fi-connection-signal-symbol.png" id="149" name="Google Shape;14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3395641" y="3638723"/>
            <a:ext cx="819320" cy="961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base.png" id="150" name="Google Shape;150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43914" y="3429011"/>
            <a:ext cx="1380559" cy="13805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.png" id="151" name="Google Shape;151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72634" y="3509985"/>
            <a:ext cx="1218612" cy="1218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fi-connection-signal-symbol.png" id="152" name="Google Shape;15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5400000">
            <a:off x="6251234" y="3700401"/>
            <a:ext cx="837804" cy="837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/>
          <p:nvPr/>
        </p:nvSpPr>
        <p:spPr>
          <a:xfrm>
            <a:off x="2447627" y="714374"/>
            <a:ext cx="42486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DBMS Relacional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n.png" id="158" name="Google Shape;1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668" y="3596447"/>
            <a:ext cx="1085364" cy="925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.png" id="159" name="Google Shape;15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4128" y="3499555"/>
            <a:ext cx="1119023" cy="1119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fi-connection-signal-symbol.png" id="160" name="Google Shape;16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5400000">
            <a:off x="3560243" y="3534911"/>
            <a:ext cx="819320" cy="961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base.png" id="161" name="Google Shape;16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73614" y="3325198"/>
            <a:ext cx="1380559" cy="13805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fi-connection-signal-symbol.png" id="162" name="Google Shape;16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5400000">
            <a:off x="6156070" y="3578498"/>
            <a:ext cx="819320" cy="9611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3" name="Google Shape;163;p13"/>
          <p:cNvGraphicFramePr/>
          <p:nvPr/>
        </p:nvGraphicFramePr>
        <p:xfrm>
          <a:off x="4370052" y="5535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{9FD76BF2-55FE-4F7A-9C9A-39BCC25BA09F}</a:tableStyleId>
              </a:tblPr>
              <a:tblGrid>
                <a:gridCol w="1701575"/>
                <a:gridCol w="1701575"/>
              </a:tblGrid>
              <a:tr h="392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Helvetica Neue"/>
                        <a:buNone/>
                      </a:pPr>
                      <a:r>
                        <a:rPr lang="es" sz="19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name</a:t>
                      </a:r>
                      <a:endParaRPr sz="900" u="none" cap="none" strike="noStrike"/>
                    </a:p>
                  </a:txBody>
                  <a:tcPr marT="35725" marB="35725" marR="35725" marL="3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Helvetica Neue"/>
                        <a:buNone/>
                      </a:pPr>
                      <a:r>
                        <a:rPr lang="es" sz="19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score</a:t>
                      </a:r>
                      <a:endParaRPr sz="900" u="none" cap="none" strike="noStrike"/>
                    </a:p>
                  </a:txBody>
                  <a:tcPr marT="35725" marB="35725" marR="35725" marL="35725" anchor="ctr"/>
                </a:tc>
              </a:tr>
              <a:tr h="392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Helvetica Neue"/>
                        <a:buNone/>
                      </a:pPr>
                      <a:r>
                        <a:rPr lang="es" sz="1900" u="none" cap="none" strike="noStrike"/>
                        <a:t>Tenet</a:t>
                      </a:r>
                      <a:endParaRPr sz="900" u="none" cap="none" strike="noStrike"/>
                    </a:p>
                  </a:txBody>
                  <a:tcPr marT="35725" marB="35725" marR="35725" marL="3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40F00"/>
                        </a:buClr>
                        <a:buSzPts val="1900"/>
                        <a:buFont typeface="Helvetica Neue"/>
                        <a:buNone/>
                      </a:pPr>
                      <a:r>
                        <a:rPr lang="es" sz="19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7.4</a:t>
                      </a:r>
                      <a:endParaRPr sz="19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5725" marB="35725" marR="35725" marL="35725" anchor="ctr"/>
                </a:tc>
              </a:tr>
            </a:tbl>
          </a:graphicData>
        </a:graphic>
      </p:graphicFrame>
      <p:grpSp>
        <p:nvGrpSpPr>
          <p:cNvPr id="164" name="Google Shape;164;p13"/>
          <p:cNvGrpSpPr/>
          <p:nvPr/>
        </p:nvGrpSpPr>
        <p:grpSpPr>
          <a:xfrm>
            <a:off x="1634427" y="3161301"/>
            <a:ext cx="1795500" cy="1795500"/>
            <a:chOff x="2244877" y="3167201"/>
            <a:chExt cx="1795500" cy="1795500"/>
          </a:xfrm>
        </p:grpSpPr>
        <p:pic>
          <p:nvPicPr>
            <p:cNvPr descr="laptop.png" id="165" name="Google Shape;165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44877" y="3167201"/>
              <a:ext cx="1795500" cy="179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396735" y="3542092"/>
              <a:ext cx="1487950" cy="9821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943593" y="2857499"/>
            <a:ext cx="7257000" cy="28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Usado para todas las comunicaciones con bases de datos relacionales.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Aplicaciones web, locales, móviles, análisis de datos, etc.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Hasta algunas arquitecturas serverless lo requieren o usan </a:t>
            </a:r>
            <a:r>
              <a:rPr b="0" i="0" lang="es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lenguajes basados en SQL</a:t>
            </a: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2708015" y="1400563"/>
            <a:ext cx="372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Structured Query Language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5"/>
          <p:cNvSpPr txBox="1"/>
          <p:nvPr/>
        </p:nvSpPr>
        <p:spPr>
          <a:xfrm>
            <a:off x="943593" y="2857499"/>
            <a:ext cx="7257000" cy="21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Último estándar SQL99 (SQL3)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Softwares implementan “subconjunto” del estándar (cada uno tiene diferencias sutiles)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 declarativo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5"/>
          <p:cNvSpPr txBox="1"/>
          <p:nvPr/>
        </p:nvSpPr>
        <p:spPr>
          <a:xfrm>
            <a:off x="2708015" y="1400563"/>
            <a:ext cx="372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Structured Query Language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/>
          <p:nvPr/>
        </p:nvSpPr>
        <p:spPr>
          <a:xfrm>
            <a:off x="1380619" y="714374"/>
            <a:ext cx="63828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Declarativo vs. Procedural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6"/>
          <p:cNvSpPr txBox="1"/>
          <p:nvPr/>
        </p:nvSpPr>
        <p:spPr>
          <a:xfrm>
            <a:off x="943593" y="2089546"/>
            <a:ext cx="7257000" cy="28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 es declarativo, decimos lo que queremos, pero sin dar detalles de cómo lo computamos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DBMS transforma la consulta SQL en en un algoritmo ejecutado sobre un lenguaje procedural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 lenguaje como Java es procedural: para hacer algo debemos indicar paso a paso el procedimiento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7"/>
          <p:cNvSpPr txBox="1"/>
          <p:nvPr/>
        </p:nvSpPr>
        <p:spPr>
          <a:xfrm>
            <a:off x="2708015" y="1400563"/>
            <a:ext cx="372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Structured Query Language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7"/>
          <p:cNvSpPr txBox="1"/>
          <p:nvPr/>
        </p:nvSpPr>
        <p:spPr>
          <a:xfrm>
            <a:off x="943593" y="2857499"/>
            <a:ext cx="7257000" cy="21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DDL: Lenguaje de definición de datos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Crear y modificar tablas, atributos y llaves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DML: Lenguaje de manipulación de datos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Consultar una o más tablas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Insertar, eliminar, modificar tuplas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/>
          <p:nvPr/>
        </p:nvSpPr>
        <p:spPr>
          <a:xfrm>
            <a:off x="2893933" y="714374"/>
            <a:ext cx="33561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este curso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638578" y="3241477"/>
            <a:ext cx="78669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Durante el curso vamos a usar un motor RDBMS: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2" marL="889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■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PostgreSQL (PSQL)</a:t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/>
          <p:nvPr/>
        </p:nvSpPr>
        <p:spPr>
          <a:xfrm>
            <a:off x="3847087" y="714374"/>
            <a:ext cx="14499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638578" y="2299395"/>
            <a:ext cx="78669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PSQL es un sistema relacional </a:t>
            </a:r>
            <a:r>
              <a:rPr b="0" i="1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 source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638578" y="3433464"/>
            <a:ext cx="7866900" cy="18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Tiene varias funcionalidades avanzadas, como por ejemplo el uso de procedimientos almacenados o el almacenamiento de JSON</a:t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7" name="Google Shape;20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8928" y="562570"/>
            <a:ext cx="1667619" cy="76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/>
        </p:nvSpPr>
        <p:spPr>
          <a:xfrm>
            <a:off x="3072616" y="714374"/>
            <a:ext cx="29988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Hasta ahora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943593" y="2433339"/>
            <a:ext cx="7257000" cy="18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Tenemos un lenguaje teórico para realizar consultas a relaciones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Queremos un programa con tablas y un lenguaje de consultas para utilizar en la práctica.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/>
          <p:nvPr/>
        </p:nvSpPr>
        <p:spPr>
          <a:xfrm>
            <a:off x="3847087" y="714374"/>
            <a:ext cx="14499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638578" y="2217583"/>
            <a:ext cx="78669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PSQL va a ser usado en el proyecto y parte de la cátedra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0"/>
          <p:cNvSpPr txBox="1"/>
          <p:nvPr/>
        </p:nvSpPr>
        <p:spPr>
          <a:xfrm>
            <a:off x="638578" y="3543642"/>
            <a:ext cx="78669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Cada grupo tendrá acceso a un servidor en el que dispondrán de una base de datos a la que su aplicación se va a conectar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0"/>
          <p:cNvSpPr txBox="1"/>
          <p:nvPr/>
        </p:nvSpPr>
        <p:spPr>
          <a:xfrm>
            <a:off x="638578" y="5253677"/>
            <a:ext cx="78669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 datos son almacenados en múltiples archivos en carpetas ocultas del computador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8928" y="562570"/>
            <a:ext cx="1667619" cy="76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 txBox="1"/>
          <p:nvPr>
            <p:ph idx="4294967295" type="ctrTitle"/>
          </p:nvPr>
        </p:nvSpPr>
        <p:spPr>
          <a:xfrm>
            <a:off x="892934" y="2865797"/>
            <a:ext cx="73581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b="0" i="0" lang="es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2708015" y="1400563"/>
            <a:ext cx="372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 de datos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2"/>
          <p:cNvSpPr txBox="1"/>
          <p:nvPr/>
        </p:nvSpPr>
        <p:spPr>
          <a:xfrm>
            <a:off x="943593" y="1879467"/>
            <a:ext cx="7257000" cy="43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-27940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</a:pPr>
            <a:r>
              <a:rPr b="0" i="0" lang="es" sz="2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Caracteres 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(Strings)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1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0F00"/>
              </a:buClr>
              <a:buSzPts val="1600"/>
              <a:buFont typeface="Arial"/>
              <a:buChar char="•"/>
            </a:pPr>
            <a:r>
              <a:rPr b="0" i="0" lang="es" sz="2200" u="none" cap="none" strike="noStrike">
                <a:solidFill>
                  <a:srgbClr val="840F00"/>
                </a:solidFill>
                <a:latin typeface="Arial"/>
                <a:ea typeface="Arial"/>
                <a:cs typeface="Arial"/>
                <a:sym typeface="Arial"/>
              </a:rPr>
              <a:t>char(20)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Largo fijo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1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0F00"/>
              </a:buClr>
              <a:buSzPts val="1600"/>
              <a:buFont typeface="Arial"/>
              <a:buChar char="•"/>
            </a:pPr>
            <a:r>
              <a:rPr b="0" i="0" lang="es" sz="2200" u="none" cap="none" strike="noStrike">
                <a:solidFill>
                  <a:srgbClr val="840F00"/>
                </a:solidFill>
                <a:latin typeface="Arial"/>
                <a:ea typeface="Arial"/>
                <a:cs typeface="Arial"/>
                <a:sym typeface="Arial"/>
              </a:rPr>
              <a:t>varchar(20)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Largo variable</a:t>
            </a:r>
            <a:b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</a:pPr>
            <a:r>
              <a:rPr b="0" i="0" lang="es" sz="2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Números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1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0F00"/>
              </a:buClr>
              <a:buSzPts val="1600"/>
              <a:buFont typeface="Arial"/>
              <a:buChar char="•"/>
            </a:pPr>
            <a:r>
              <a:rPr b="0" i="0" lang="es" sz="2200" u="none" cap="none" strike="noStrike">
                <a:solidFill>
                  <a:srgbClr val="840F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s" sz="2200" u="none" cap="none" strike="noStrike">
                <a:solidFill>
                  <a:srgbClr val="840F00"/>
                </a:solidFill>
                <a:latin typeface="Arial"/>
                <a:ea typeface="Arial"/>
                <a:cs typeface="Arial"/>
                <a:sym typeface="Arial"/>
              </a:rPr>
              <a:t>smallint</a:t>
            </a:r>
            <a:r>
              <a:rPr b="0" i="0" lang="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s" sz="2200" u="none" cap="none" strike="noStrike">
                <a:solidFill>
                  <a:srgbClr val="840F00"/>
                </a:solidFill>
                <a:latin typeface="Arial"/>
                <a:ea typeface="Arial"/>
                <a:cs typeface="Arial"/>
                <a:sym typeface="Arial"/>
              </a:rPr>
              <a:t>float</a:t>
            </a:r>
            <a:r>
              <a:rPr b="0" i="0" lang="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…</a:t>
            </a:r>
            <a:br>
              <a:rPr b="0" i="0" lang="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</a:pPr>
            <a:r>
              <a:rPr b="0" i="0" lang="es" sz="2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Tiempo y fecha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1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0F00"/>
              </a:buClr>
              <a:buSzPts val="1600"/>
              <a:buFont typeface="Arial"/>
              <a:buChar char="•"/>
            </a:pPr>
            <a:r>
              <a:rPr b="0" i="0" lang="es" sz="2200" u="none" cap="none" strike="noStrike">
                <a:solidFill>
                  <a:srgbClr val="840F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hora formato 24 hrs.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1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0F00"/>
              </a:buClr>
              <a:buSzPts val="1600"/>
              <a:buFont typeface="Arial"/>
              <a:buChar char="•"/>
            </a:pPr>
            <a:r>
              <a:rPr b="0" i="0" lang="es" sz="2200" u="none" cap="none" strike="noStrike">
                <a:solidFill>
                  <a:srgbClr val="840F00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fecha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1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0F00"/>
              </a:buClr>
              <a:buSzPts val="1600"/>
              <a:buFont typeface="Arial"/>
              <a:buChar char="•"/>
            </a:pPr>
            <a:r>
              <a:rPr b="0" i="0" lang="es" sz="2200" u="none" cap="none" strike="noStrike">
                <a:solidFill>
                  <a:srgbClr val="840F00"/>
                </a:solidFill>
                <a:latin typeface="Arial"/>
                <a:ea typeface="Arial"/>
                <a:cs typeface="Arial"/>
                <a:sym typeface="Arial"/>
              </a:rPr>
              <a:t>timestamp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fecha + hora</a:t>
            </a:r>
            <a:b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•"/>
            </a:pP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varios otros! Dependen del RDBMS que se esté usando.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943593" y="2361902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Consideremos el esquema de ejemplo: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2649274" y="1400563"/>
            <a:ext cx="38454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Creando un esquema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943593" y="3934925"/>
            <a:ext cx="72570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Peliculas(id, nombre, año, categoria, calificacion, director)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Actores(id, nombre, edad)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Actuo_en(id_actor, id_pelicula)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2708015" y="1400563"/>
            <a:ext cx="372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Crear Tablas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652676" y="2114438"/>
            <a:ext cx="7838700" cy="24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Peliculas(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nombre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varchar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5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año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categoria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varchar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5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calificacion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director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varchar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5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b="0" i="0" sz="2500" u="none" cap="none" strike="noStrike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2708015" y="1400563"/>
            <a:ext cx="372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Crear Tablas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652676" y="2114438"/>
            <a:ext cx="7838700" cy="24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Peliculas(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nombre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varchar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5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año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categoria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varchar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5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calificacion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director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varchar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5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b="0" i="0" sz="2500" u="none" cap="none" strike="noStrike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5133234" y="2114438"/>
            <a:ext cx="3358200" cy="16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Actores(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nombre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varchar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5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edad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endParaRPr b="0" i="0" sz="1500" u="none" cap="none" strike="noStrike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5133234" y="4381242"/>
            <a:ext cx="32268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Actuo_en(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id_actor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id_pelicula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2708015" y="1400563"/>
            <a:ext cx="372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Crear Tablas con llaves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652676" y="2114438"/>
            <a:ext cx="7838700" cy="24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Peliculas(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 PRIMARY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nombre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varchar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5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año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categoria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varchar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5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calificacion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director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varchar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5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b="0" i="0" sz="2500" u="none" cap="none" strike="noStrike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5133234" y="2114438"/>
            <a:ext cx="3358200" cy="16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Actores(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id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 PRIMARY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nombre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varchar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5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edad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endParaRPr b="0" i="0" sz="1500" u="none" cap="none" strike="noStrike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4651031" y="4381242"/>
            <a:ext cx="4921800" cy="16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Actuo_en(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id_actor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id_pelicula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PRIMARY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(id_pelicula, id_actor)</a:t>
            </a:r>
            <a:endParaRPr b="0" i="0" sz="1500" u="none" cap="none" strike="noStrike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2708015" y="1400563"/>
            <a:ext cx="372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Valores Default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1324779" y="2750344"/>
            <a:ext cx="6494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b="0" i="0" lang="es" sz="15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(...&lt;</a:t>
            </a:r>
            <a:r>
              <a:rPr b="0" i="0" lang="es" sz="15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atr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b="0" i="0" lang="es" sz="15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tipo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b="0" i="0" lang="es" sz="15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valor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&gt;...)</a:t>
            </a:r>
            <a:endParaRPr b="0" i="0" sz="15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943592" y="2267442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Sintaxis general: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7"/>
          <p:cNvSpPr txBox="1"/>
          <p:nvPr/>
        </p:nvSpPr>
        <p:spPr>
          <a:xfrm>
            <a:off x="943592" y="3561548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1886063" y="4040631"/>
            <a:ext cx="5371800" cy="25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s" sz="15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PRIMARY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s" sz="15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varchar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5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s" sz="15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año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s" sz="15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categoria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varchar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5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'Acción'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s" sz="15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calificacion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s" sz="15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director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varchar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5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2708015" y="1400563"/>
            <a:ext cx="372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Modificar Tablas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1324775" y="2777133"/>
            <a:ext cx="64944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</a:t>
            </a:r>
            <a:r>
              <a:rPr b="0" i="0" lang="es" sz="1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b="0" i="0" lang="es" sz="1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endParaRPr b="0" i="0" sz="19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8"/>
          <p:cNvSpPr txBox="1"/>
          <p:nvPr/>
        </p:nvSpPr>
        <p:spPr>
          <a:xfrm>
            <a:off x="943592" y="2267442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Eliminar tabla: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1324779" y="4071238"/>
            <a:ext cx="64944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ALTER</a:t>
            </a:r>
            <a:r>
              <a:rPr b="0" i="0" lang="es" sz="1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b="0" i="0" lang="es" sz="1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r>
              <a:rPr b="0" i="0" lang="es" sz="1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 COLUMN</a:t>
            </a:r>
            <a:r>
              <a:rPr b="0" i="0" lang="es" sz="1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director</a:t>
            </a:r>
            <a:endParaRPr b="0" i="0" sz="15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943592" y="3561548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Eliminar atributo: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1324775" y="5365354"/>
            <a:ext cx="8000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8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ALTER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8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8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8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8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8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productor varchar(30)</a:t>
            </a:r>
            <a:endParaRPr b="0" i="0" sz="18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943592" y="4855654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Agregar atributo: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2708015" y="1400563"/>
            <a:ext cx="372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Insertar Datos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9"/>
          <p:cNvSpPr txBox="1"/>
          <p:nvPr/>
        </p:nvSpPr>
        <p:spPr>
          <a:xfrm>
            <a:off x="1324775" y="2777133"/>
            <a:ext cx="7429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7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7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INTO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7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7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at_1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…, </a:t>
            </a:r>
            <a:r>
              <a:rPr b="0" i="0" lang="es" sz="17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at_n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0" i="0" lang="es" sz="17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0" i="0" lang="es" sz="17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v_1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…, </a:t>
            </a:r>
            <a:r>
              <a:rPr b="0" i="0" lang="es" sz="17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v_n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7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943592" y="2267442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Sintaxis general: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1324775" y="3906035"/>
            <a:ext cx="70605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INTO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5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5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5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año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5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categoria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5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calificacion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5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director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0" i="0" lang="es" sz="15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321351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5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 for Vendetta'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5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2005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s" sz="15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'Action'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5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8.2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,</a:t>
            </a:r>
            <a:r>
              <a:rPr b="0" i="0" lang="es" sz="15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'James McTeigue'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7916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943592" y="3400813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9"/>
          <p:cNvSpPr txBox="1"/>
          <p:nvPr/>
        </p:nvSpPr>
        <p:spPr>
          <a:xfrm>
            <a:off x="1324779" y="5839944"/>
            <a:ext cx="64944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INTO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5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0" i="0" lang="es" sz="15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321351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5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 for Vendetta'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5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2005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s" sz="15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'Action'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5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8.2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,</a:t>
            </a:r>
            <a:r>
              <a:rPr b="0" i="0" lang="es" sz="15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'James McTeigue'</a:t>
            </a:r>
            <a:r>
              <a:rPr b="0" i="0" lang="e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9"/>
          <p:cNvSpPr txBox="1"/>
          <p:nvPr/>
        </p:nvSpPr>
        <p:spPr>
          <a:xfrm>
            <a:off x="943592" y="5295305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abreviado (asume orden de creación):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>
            <p:ph type="title"/>
          </p:nvPr>
        </p:nvSpPr>
        <p:spPr>
          <a:xfrm>
            <a:off x="620420" y="409535"/>
            <a:ext cx="7804500" cy="60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es" sz="3900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s" sz="3900"/>
              <a:t>elational</a:t>
            </a:r>
            <a:br>
              <a:rPr lang="es" sz="3900"/>
            </a:br>
            <a:r>
              <a:rPr b="1" lang="es" sz="39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s" sz="3900"/>
              <a:t>ata</a:t>
            </a:r>
            <a:br>
              <a:rPr lang="es" sz="3900"/>
            </a:br>
            <a:r>
              <a:rPr b="1" lang="es" sz="3900"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lang="es" sz="3900"/>
              <a:t>ase</a:t>
            </a:r>
            <a:br>
              <a:rPr lang="es" sz="3900"/>
            </a:br>
            <a:r>
              <a:rPr b="1" lang="es" sz="3900"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lang="es" sz="3900"/>
              <a:t>anagement</a:t>
            </a:r>
            <a:br>
              <a:rPr lang="es" sz="3900"/>
            </a:br>
            <a:r>
              <a:rPr b="1" lang="es" sz="3900"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s" sz="3900"/>
              <a:t>ystem</a:t>
            </a:r>
            <a:endParaRPr sz="3900"/>
          </a:p>
        </p:txBody>
      </p:sp>
      <p:pic>
        <p:nvPicPr>
          <p:cNvPr descr="database.png" id="71" name="Google Shape;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7557" y="2121849"/>
            <a:ext cx="1701936" cy="1701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/>
          <p:nvPr/>
        </p:nvSpPr>
        <p:spPr>
          <a:xfrm>
            <a:off x="2080939" y="3375422"/>
            <a:ext cx="50001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0" i="0" lang="e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Consultando con 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2708015" y="1400563"/>
            <a:ext cx="372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 básica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1"/>
          <p:cNvSpPr txBox="1"/>
          <p:nvPr/>
        </p:nvSpPr>
        <p:spPr>
          <a:xfrm>
            <a:off x="943592" y="2477289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 consultas en general se ven: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2708015" y="1400563"/>
            <a:ext cx="372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 básica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2"/>
          <p:cNvSpPr txBox="1"/>
          <p:nvPr/>
        </p:nvSpPr>
        <p:spPr>
          <a:xfrm>
            <a:off x="1394350" y="3634382"/>
            <a:ext cx="63552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atributos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relaciones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condiciones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7916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5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2"/>
          <p:cNvSpPr txBox="1"/>
          <p:nvPr/>
        </p:nvSpPr>
        <p:spPr>
          <a:xfrm>
            <a:off x="943592" y="2477289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 consultas en general se ven: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3"/>
          <p:cNvSpPr txBox="1"/>
          <p:nvPr/>
        </p:nvSpPr>
        <p:spPr>
          <a:xfrm>
            <a:off x="2708015" y="1400563"/>
            <a:ext cx="372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 básica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3"/>
          <p:cNvSpPr txBox="1"/>
          <p:nvPr/>
        </p:nvSpPr>
        <p:spPr>
          <a:xfrm>
            <a:off x="1961961" y="3268265"/>
            <a:ext cx="52200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7916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3"/>
          <p:cNvSpPr txBox="1"/>
          <p:nvPr/>
        </p:nvSpPr>
        <p:spPr>
          <a:xfrm>
            <a:off x="943592" y="2285301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 ver todo de una tabla (en este caso película):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3"/>
          <p:cNvSpPr txBox="1"/>
          <p:nvPr/>
        </p:nvSpPr>
        <p:spPr>
          <a:xfrm>
            <a:off x="943592" y="3981243"/>
            <a:ext cx="72570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 ver nombre y calificación de todas las películas dirigidas por Nolan: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1774664" y="5188148"/>
            <a:ext cx="55947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calificacion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director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s" sz="21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'C. Nolan'</a:t>
            </a:r>
            <a:endParaRPr b="0" i="0" sz="2100" u="none" cap="none" strike="noStrike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7916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4"/>
          <p:cNvSpPr txBox="1"/>
          <p:nvPr/>
        </p:nvSpPr>
        <p:spPr>
          <a:xfrm>
            <a:off x="2708015" y="1400563"/>
            <a:ext cx="372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 básica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4"/>
          <p:cNvSpPr txBox="1"/>
          <p:nvPr/>
        </p:nvSpPr>
        <p:spPr>
          <a:xfrm>
            <a:off x="943592" y="2477289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 las películas estrenadas desde el 2010: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4"/>
          <p:cNvSpPr txBox="1"/>
          <p:nvPr/>
        </p:nvSpPr>
        <p:spPr>
          <a:xfrm>
            <a:off x="1774647" y="3189146"/>
            <a:ext cx="5594700" cy="13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7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7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7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7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7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año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&gt;= </a:t>
            </a:r>
            <a:r>
              <a:rPr b="0" i="0" lang="es" sz="17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2010</a:t>
            </a:r>
            <a:endParaRPr b="0" i="0" sz="1700" u="none" cap="none" strike="noStrike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7916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5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4"/>
          <p:cNvSpPr txBox="1"/>
          <p:nvPr/>
        </p:nvSpPr>
        <p:spPr>
          <a:xfrm>
            <a:off x="943592" y="4621811"/>
            <a:ext cx="72570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</a:t>
            </a:r>
            <a:r>
              <a:rPr b="0" i="0" lang="es" sz="23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permite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0" i="0" lang="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&lt;&gt;, !=, &gt;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0" i="0" lang="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&lt;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0" i="0" lang="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&lt;=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0" i="0" lang="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&gt;=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0" i="0" lang="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0" i="0" lang="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OR, NOT, IN, BETWEEN, etc...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e9dd548f9_0_0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11e9dd548f9_0_0"/>
          <p:cNvSpPr txBox="1"/>
          <p:nvPr/>
        </p:nvSpPr>
        <p:spPr>
          <a:xfrm>
            <a:off x="2708015" y="1400563"/>
            <a:ext cx="372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 básica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11e9dd548f9_0_0"/>
          <p:cNvSpPr txBox="1"/>
          <p:nvPr/>
        </p:nvSpPr>
        <p:spPr>
          <a:xfrm>
            <a:off x="428565" y="3429000"/>
            <a:ext cx="38718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lang="es" sz="2300"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elículas estrenadas </a:t>
            </a:r>
            <a:r>
              <a:rPr lang="es" sz="2300">
                <a:latin typeface="Helvetica Neue"/>
                <a:ea typeface="Helvetica Neue"/>
                <a:cs typeface="Helvetica Neue"/>
                <a:sym typeface="Helvetica Neue"/>
              </a:rPr>
              <a:t>entre 1971 y 1978</a:t>
            </a: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11e9dd548f9_0_0"/>
          <p:cNvSpPr txBox="1"/>
          <p:nvPr/>
        </p:nvSpPr>
        <p:spPr>
          <a:xfrm>
            <a:off x="428563" y="4257875"/>
            <a:ext cx="3871800" cy="139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7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7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7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7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7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año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BETWEEN </a:t>
            </a:r>
            <a:r>
              <a:rPr lang="es" sz="17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1971 </a:t>
            </a:r>
            <a:r>
              <a:rPr lang="es" sz="1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 </a:t>
            </a:r>
            <a:r>
              <a:rPr lang="es" sz="17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1978</a:t>
            </a:r>
            <a:endParaRPr b="0" i="0" sz="1700" u="none" cap="none" strike="noStrike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7916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5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11e9dd548f9_0_0"/>
          <p:cNvSpPr txBox="1"/>
          <p:nvPr/>
        </p:nvSpPr>
        <p:spPr>
          <a:xfrm>
            <a:off x="992917" y="2124299"/>
            <a:ext cx="72570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</a:t>
            </a:r>
            <a:r>
              <a:rPr b="0" i="0" lang="es" sz="23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permite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0" i="0" lang="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&lt;&gt;, !=, &gt;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0" i="0" lang="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&lt;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0" i="0" lang="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&lt;=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0" i="0" lang="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&gt;=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0" i="0" lang="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0" i="0" lang="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OR, NOT, IN, BETWEEN, etc...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11e9dd548f9_0_0"/>
          <p:cNvSpPr txBox="1"/>
          <p:nvPr/>
        </p:nvSpPr>
        <p:spPr>
          <a:xfrm>
            <a:off x="4922740" y="3429000"/>
            <a:ext cx="38718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lang="es" sz="2300"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elículas estrenadas </a:t>
            </a:r>
            <a:r>
              <a:rPr lang="es" sz="2300">
                <a:latin typeface="Helvetica Neue"/>
                <a:ea typeface="Helvetica Neue"/>
                <a:cs typeface="Helvetica Neue"/>
                <a:sym typeface="Helvetica Neue"/>
              </a:rPr>
              <a:t>en </a:t>
            </a:r>
            <a:r>
              <a:rPr lang="es" sz="2300">
                <a:latin typeface="Helvetica Neue"/>
                <a:ea typeface="Helvetica Neue"/>
                <a:cs typeface="Helvetica Neue"/>
                <a:sym typeface="Helvetica Neue"/>
              </a:rPr>
              <a:t>1971, 1973 y 2001</a:t>
            </a: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11e9dd548f9_0_0"/>
          <p:cNvSpPr txBox="1"/>
          <p:nvPr/>
        </p:nvSpPr>
        <p:spPr>
          <a:xfrm>
            <a:off x="4922738" y="4257875"/>
            <a:ext cx="3871800" cy="139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7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7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7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7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7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año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(</a:t>
            </a:r>
            <a:r>
              <a:rPr lang="es" sz="17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1971</a:t>
            </a:r>
            <a:r>
              <a:rPr lang="es" sz="1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7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1973</a:t>
            </a:r>
            <a:r>
              <a:rPr lang="es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700">
                <a:solidFill>
                  <a:srgbClr val="09865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2001</a:t>
            </a:r>
            <a:r>
              <a:rPr lang="es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7916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5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5"/>
          <p:cNvSpPr txBox="1"/>
          <p:nvPr/>
        </p:nvSpPr>
        <p:spPr>
          <a:xfrm>
            <a:off x="2708015" y="1400563"/>
            <a:ext cx="372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General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5"/>
          <p:cNvSpPr txBox="1"/>
          <p:nvPr/>
        </p:nvSpPr>
        <p:spPr>
          <a:xfrm>
            <a:off x="943592" y="2477289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consulta: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5"/>
          <p:cNvSpPr txBox="1"/>
          <p:nvPr/>
        </p:nvSpPr>
        <p:spPr>
          <a:xfrm>
            <a:off x="1774647" y="3206653"/>
            <a:ext cx="55947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8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8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a_1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…, </a:t>
            </a:r>
            <a:r>
              <a:rPr b="0" i="0" lang="es" sz="18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a_n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8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8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T_1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…, </a:t>
            </a:r>
            <a:r>
              <a:rPr b="0" i="0" lang="es" sz="18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T_m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8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b="0" i="0" lang="es" sz="18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condicion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7916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5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5"/>
          <p:cNvSpPr txBox="1"/>
          <p:nvPr/>
        </p:nvSpPr>
        <p:spPr>
          <a:xfrm>
            <a:off x="943592" y="4815678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 traduce al álgebra relacional como: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" id="355" name="Google Shape;35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8601" y="5724620"/>
            <a:ext cx="3395098" cy="226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/>
        </p:nvSpPr>
        <p:spPr>
          <a:xfrm>
            <a:off x="992865" y="1991320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 actualizar valores de una tabla: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1" name="Google Shape;361;p36"/>
          <p:cNvSpPr txBox="1"/>
          <p:nvPr/>
        </p:nvSpPr>
        <p:spPr>
          <a:xfrm>
            <a:off x="3638669" y="714374"/>
            <a:ext cx="18666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Update</a:t>
            </a:r>
            <a:endParaRPr b="0" i="0" sz="3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36"/>
          <p:cNvSpPr txBox="1"/>
          <p:nvPr/>
        </p:nvSpPr>
        <p:spPr>
          <a:xfrm>
            <a:off x="943593" y="3509366"/>
            <a:ext cx="72570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calificacion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s" sz="21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0" i="0" sz="2100" u="none" cap="none" strike="noStrike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s" sz="21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'Sharknado 6'</a:t>
            </a:r>
            <a:endParaRPr b="0" i="0" sz="21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/>
        </p:nvSpPr>
        <p:spPr>
          <a:xfrm>
            <a:off x="884478" y="2121786"/>
            <a:ext cx="7257000" cy="19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b="0" i="0" lang="es" sz="1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endParaRPr b="0" i="0" sz="19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0" i="0" lang="es" sz="1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b="0" i="0" lang="es" sz="1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Nuevos</a:t>
            </a:r>
            <a:r>
              <a:rPr b="0" i="0" lang="es" sz="1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valores</a:t>
            </a:r>
            <a:r>
              <a:rPr b="0" i="0" lang="es" sz="1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1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s" sz="1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b="0" i="0" lang="es" sz="1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Condición</a:t>
            </a:r>
            <a:r>
              <a:rPr b="0" i="0" lang="es" sz="1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sobre</a:t>
            </a:r>
            <a:r>
              <a:rPr b="0" i="0" lang="es" sz="1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b="0" i="0" lang="es" sz="1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79166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7"/>
          <p:cNvSpPr txBox="1"/>
          <p:nvPr/>
        </p:nvSpPr>
        <p:spPr>
          <a:xfrm>
            <a:off x="2649274" y="1400563"/>
            <a:ext cx="38454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 general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37"/>
          <p:cNvSpPr txBox="1"/>
          <p:nvPr/>
        </p:nvSpPr>
        <p:spPr>
          <a:xfrm>
            <a:off x="0" y="4945875"/>
            <a:ext cx="91440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7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&lt;Nuevos valores&gt;  </a:t>
            </a:r>
            <a:r>
              <a:rPr b="0" i="0" lang="es" sz="1600" u="none" cap="none" strike="noStrike">
                <a:solidFill>
                  <a:srgbClr val="11111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b="0" i="0" lang="e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(atributo</a:t>
            </a:r>
            <a:r>
              <a:rPr b="0" baseline="-25000" i="0" lang="e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nuevoValor</a:t>
            </a:r>
            <a:r>
              <a:rPr b="0" baseline="-25000" i="0" lang="e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…, atributo</a:t>
            </a:r>
            <a:r>
              <a:rPr b="0" baseline="-25000" i="0" lang="e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b="0" i="0" lang="e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nuevoValor</a:t>
            </a:r>
            <a:r>
              <a:rPr b="0" baseline="-25000" i="0" lang="e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b="0" i="0" lang="e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Google Shape;370;p37"/>
          <p:cNvSpPr txBox="1"/>
          <p:nvPr/>
        </p:nvSpPr>
        <p:spPr>
          <a:xfrm>
            <a:off x="3638669" y="714374"/>
            <a:ext cx="18666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Update</a:t>
            </a:r>
            <a:endParaRPr b="0" i="0" sz="3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/>
          <p:nvPr/>
        </p:nvSpPr>
        <p:spPr>
          <a:xfrm>
            <a:off x="943593" y="2838345"/>
            <a:ext cx="72570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Condición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sobre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79166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8"/>
          <p:cNvSpPr txBox="1"/>
          <p:nvPr/>
        </p:nvSpPr>
        <p:spPr>
          <a:xfrm>
            <a:off x="3638669" y="714374"/>
            <a:ext cx="18666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Delete</a:t>
            </a:r>
            <a:endParaRPr b="0" i="0" sz="3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Google Shape;377;p38"/>
          <p:cNvSpPr txBox="1"/>
          <p:nvPr/>
        </p:nvSpPr>
        <p:spPr>
          <a:xfrm>
            <a:off x="530524" y="2063448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 borrar filas que cumplan una condición: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/>
          <p:nvPr>
            <p:ph idx="4294967295" type="ctrTitle"/>
          </p:nvPr>
        </p:nvSpPr>
        <p:spPr>
          <a:xfrm>
            <a:off x="892969" y="2268141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b="0" i="0" lang="es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Cómo funciona un RDBMS ?</a:t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"/>
          <p:cNvSpPr txBox="1"/>
          <p:nvPr/>
        </p:nvSpPr>
        <p:spPr>
          <a:xfrm>
            <a:off x="129234" y="914221"/>
            <a:ext cx="8885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pasa si se nos olvida el </a:t>
            </a:r>
            <a:r>
              <a:rPr b="0" i="0" lang="es" sz="1900" u="none" cap="none" strike="noStrike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WHERE </a:t>
            </a:r>
            <a:r>
              <a:rPr b="0" i="0" lang="e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un </a:t>
            </a:r>
            <a:r>
              <a:rPr b="0" i="0" lang="es" sz="1700" u="none" cap="none" strike="noStrike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UPDATE </a:t>
            </a:r>
            <a:r>
              <a:rPr b="0" i="0" lang="e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</a:t>
            </a:r>
            <a:r>
              <a:rPr b="0" i="0" lang="es" sz="1900" u="none" cap="none" strike="noStrike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b="0" i="0" lang="es" sz="1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900" u="none" cap="none" strike="noStrike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39"/>
          <p:cNvGrpSpPr/>
          <p:nvPr/>
        </p:nvGrpSpPr>
        <p:grpSpPr>
          <a:xfrm>
            <a:off x="129230" y="1999616"/>
            <a:ext cx="12153856" cy="1266846"/>
            <a:chOff x="183800" y="2844000"/>
            <a:chExt cx="17286099" cy="1801800"/>
          </a:xfrm>
        </p:grpSpPr>
        <p:sp>
          <p:nvSpPr>
            <p:cNvPr id="384" name="Google Shape;384;p39"/>
            <p:cNvSpPr txBox="1"/>
            <p:nvPr/>
          </p:nvSpPr>
          <p:spPr>
            <a:xfrm>
              <a:off x="183800" y="2844000"/>
              <a:ext cx="6526800" cy="18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spAutoFit/>
            </a:bodyPr>
            <a:lstStyle/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Arial"/>
                <a:buNone/>
              </a:pPr>
              <a:r>
                <a:rPr b="0" i="0" lang="es" sz="2100" u="none" cap="none" strike="noStrike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UPDATE</a:t>
              </a:r>
              <a:r>
                <a:rPr b="0" i="0" lang="es" sz="21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0" i="0" lang="es" sz="2100" u="none" cap="none" strike="noStrike">
                  <a:solidFill>
                    <a:srgbClr val="00108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Users</a:t>
              </a:r>
              <a:endParaRPr b="0" i="0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Arial"/>
                <a:buNone/>
              </a:pPr>
              <a:r>
                <a:rPr b="0" i="0" lang="es" sz="2100" u="none" cap="none" strike="noStrike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SET</a:t>
              </a:r>
              <a:r>
                <a:rPr b="0" i="0" lang="es" sz="21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0" i="0" lang="es" sz="2100" u="none" cap="none" strike="noStrike">
                  <a:solidFill>
                    <a:srgbClr val="00108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password</a:t>
              </a:r>
              <a:r>
                <a:rPr b="0" i="0" lang="es" sz="21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= </a:t>
              </a:r>
              <a:r>
                <a:rPr b="0" i="0" lang="es" sz="2100" u="none" cap="none" strike="noStrike">
                  <a:solidFill>
                    <a:srgbClr val="A31515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'contraseña'</a:t>
              </a:r>
              <a:endParaRPr b="0" i="0" sz="21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9"/>
            <p:cNvSpPr txBox="1"/>
            <p:nvPr/>
          </p:nvSpPr>
          <p:spPr>
            <a:xfrm>
              <a:off x="7148999" y="2844007"/>
              <a:ext cx="10320900" cy="11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spAutoFit/>
            </a:bodyPr>
            <a:lstStyle/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Arial"/>
                <a:buNone/>
              </a:pPr>
              <a:r>
                <a:rPr b="0" i="0" lang="es" sz="2100" u="none" cap="none" strike="noStrike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DELETE</a:t>
              </a:r>
              <a:r>
                <a:rPr b="0" i="0" lang="es" sz="21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0" i="0" lang="es" sz="2100" u="none" cap="none" strike="noStrike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FROM</a:t>
              </a:r>
              <a:r>
                <a:rPr b="0" i="0" lang="es" sz="21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0" i="0" lang="es" sz="2100" u="none" cap="none" strike="noStrike">
                  <a:solidFill>
                    <a:srgbClr val="00108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Tweets</a:t>
              </a:r>
              <a:endParaRPr b="0" i="0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7916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5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39"/>
          <p:cNvSpPr txBox="1"/>
          <p:nvPr/>
        </p:nvSpPr>
        <p:spPr>
          <a:xfrm>
            <a:off x="129234" y="3343923"/>
            <a:ext cx="8885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 ¿O si se nos pasa un ‘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 entre medio</a:t>
            </a:r>
            <a:r>
              <a:rPr b="0" i="0" lang="e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9"/>
          <p:cNvSpPr txBox="1"/>
          <p:nvPr/>
        </p:nvSpPr>
        <p:spPr>
          <a:xfrm>
            <a:off x="2020499" y="4003365"/>
            <a:ext cx="51030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Users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s" sz="2100" u="none" cap="none" strike="noStrike">
                <a:solidFill>
                  <a:srgbClr val="A3151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'contraseña'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2100" u="none" cap="none" strike="noStrike">
              <a:solidFill>
                <a:srgbClr val="A3151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email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s" sz="2100" u="none" cap="none" strike="noStrike">
                <a:solidFill>
                  <a:srgbClr val="A3151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'some@email.com'</a:t>
            </a:r>
            <a:endParaRPr b="0" i="0" sz="2100" u="none" cap="none" strike="noStrike">
              <a:solidFill>
                <a:srgbClr val="A3151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9"/>
          <p:cNvSpPr txBox="1"/>
          <p:nvPr/>
        </p:nvSpPr>
        <p:spPr>
          <a:xfrm>
            <a:off x="2020500" y="5649056"/>
            <a:ext cx="56811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Tweets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2100" u="none" cap="none" strike="noStrike">
              <a:solidFill>
                <a:srgbClr val="001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user_name =</a:t>
            </a:r>
            <a:r>
              <a:rPr b="0" i="0" lang="es" sz="2100" u="none" cap="none" strike="noStrike">
                <a:solidFill>
                  <a:srgbClr val="A3151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'realDonaldTrump'</a:t>
            </a:r>
            <a:endParaRPr b="0" i="0" sz="2100" u="none" cap="none" strike="noStrike">
              <a:solidFill>
                <a:srgbClr val="001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79166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 txBox="1"/>
          <p:nvPr/>
        </p:nvSpPr>
        <p:spPr>
          <a:xfrm>
            <a:off x="129234" y="914221"/>
            <a:ext cx="8885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pasa si se nos olvida el </a:t>
            </a:r>
            <a:r>
              <a:rPr b="0" i="0" lang="es" sz="1900" u="none" cap="none" strike="noStrike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WHERE </a:t>
            </a:r>
            <a:r>
              <a:rPr b="0" i="0" lang="e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un </a:t>
            </a:r>
            <a:r>
              <a:rPr b="0" i="0" lang="es" sz="1700" u="none" cap="none" strike="noStrike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UPDATE </a:t>
            </a:r>
            <a:r>
              <a:rPr b="0" i="0" lang="e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</a:t>
            </a:r>
            <a:r>
              <a:rPr b="0" i="0" lang="es" sz="1900" u="none" cap="none" strike="noStrike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b="0" i="0" lang="es" sz="1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900" u="none" cap="none" strike="noStrike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0"/>
          <p:cNvSpPr txBox="1"/>
          <p:nvPr/>
        </p:nvSpPr>
        <p:spPr>
          <a:xfrm>
            <a:off x="129233" y="2586836"/>
            <a:ext cx="8885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3400" u="none" cap="none" strike="noStrike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 borran / actualizan todas las filas!!</a:t>
            </a:r>
            <a:endParaRPr b="0" i="0" sz="19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0"/>
          <p:cNvSpPr txBox="1"/>
          <p:nvPr/>
        </p:nvSpPr>
        <p:spPr>
          <a:xfrm>
            <a:off x="129234" y="1404599"/>
            <a:ext cx="8885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 ¿O si se nos pasa un ‘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 entre medio</a:t>
            </a:r>
            <a:r>
              <a:rPr b="0" i="0" lang="e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7684" y="3478416"/>
            <a:ext cx="2511475" cy="1888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 txBox="1"/>
          <p:nvPr/>
        </p:nvSpPr>
        <p:spPr>
          <a:xfrm>
            <a:off x="2806452" y="743924"/>
            <a:ext cx="35310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Producto cruz</a:t>
            </a:r>
            <a:endParaRPr b="0" i="0" sz="3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943592" y="2285301"/>
            <a:ext cx="72570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 pedimos datos de más de una tabla la base de datos va hacer un producto cruz y entregará nxm filas.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943594" y="4227768"/>
            <a:ext cx="64662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Actuo_en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2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2708015" y="1400563"/>
            <a:ext cx="372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2"/>
          <p:cNvSpPr txBox="1"/>
          <p:nvPr/>
        </p:nvSpPr>
        <p:spPr>
          <a:xfrm>
            <a:off x="943557" y="1909384"/>
            <a:ext cx="7257000" cy="13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Podemos hacer un join agregando un </a:t>
            </a:r>
            <a:r>
              <a:rPr b="0" i="0" lang="es" sz="18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br>
              <a:rPr b="0" i="0" lang="es" sz="18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s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 ejemplo, 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 obtener todas las películas junto a los ids de los actores que participaron en ella: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2"/>
          <p:cNvSpPr txBox="1"/>
          <p:nvPr/>
        </p:nvSpPr>
        <p:spPr>
          <a:xfrm>
            <a:off x="1047452" y="3616414"/>
            <a:ext cx="70491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 </a:t>
            </a:r>
            <a:endParaRPr b="0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Actuo_en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id_pelicula</a:t>
            </a:r>
            <a:endParaRPr b="0" i="0" sz="21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2"/>
          <p:cNvSpPr txBox="1"/>
          <p:nvPr/>
        </p:nvSpPr>
        <p:spPr>
          <a:xfrm>
            <a:off x="943592" y="5306577"/>
            <a:ext cx="72570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1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Observación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0" i="0" lang="e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 atributo de </a:t>
            </a:r>
            <a:r>
              <a:rPr b="0" i="0" lang="e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Peliculas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mientras que </a:t>
            </a:r>
            <a:r>
              <a:rPr b="0" i="0" lang="e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id_pelicula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 atributo de </a:t>
            </a:r>
            <a:r>
              <a:rPr b="0" i="0" lang="e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Actuo_en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3"/>
          <p:cNvSpPr txBox="1"/>
          <p:nvPr/>
        </p:nvSpPr>
        <p:spPr>
          <a:xfrm>
            <a:off x="2386627" y="1422887"/>
            <a:ext cx="43707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Joins - Desambiguando atributos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3"/>
          <p:cNvSpPr txBox="1"/>
          <p:nvPr/>
        </p:nvSpPr>
        <p:spPr>
          <a:xfrm>
            <a:off x="943592" y="2285301"/>
            <a:ext cx="72570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Entregue todas las películas junto a los id de los actores que participaron en ella: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3"/>
          <p:cNvSpPr txBox="1"/>
          <p:nvPr/>
        </p:nvSpPr>
        <p:spPr>
          <a:xfrm>
            <a:off x="1047487" y="3366491"/>
            <a:ext cx="70491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 </a:t>
            </a:r>
            <a:endParaRPr b="0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Actuo_en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Actuo_en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id_pelicula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7916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5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3"/>
          <p:cNvSpPr txBox="1"/>
          <p:nvPr/>
        </p:nvSpPr>
        <p:spPr>
          <a:xfrm>
            <a:off x="943592" y="4965604"/>
            <a:ext cx="72570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Sirve cuando tenemos atributos en distintas tablas con el mismo nombre y para agregarle claridad a la consulta.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4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4"/>
          <p:cNvSpPr txBox="1"/>
          <p:nvPr/>
        </p:nvSpPr>
        <p:spPr>
          <a:xfrm>
            <a:off x="2386627" y="1422887"/>
            <a:ext cx="43707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4"/>
          <p:cNvSpPr txBox="1"/>
          <p:nvPr/>
        </p:nvSpPr>
        <p:spPr>
          <a:xfrm>
            <a:off x="943592" y="2093313"/>
            <a:ext cx="72570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¿Y si queremos los nombres de los actores en vez de los ids?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4"/>
          <p:cNvSpPr txBox="1"/>
          <p:nvPr/>
        </p:nvSpPr>
        <p:spPr>
          <a:xfrm>
            <a:off x="943594" y="3567393"/>
            <a:ext cx="83127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Actores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b="0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Actuo_en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Actores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Actuo_en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id_pelicula</a:t>
            </a:r>
            <a:endParaRPr b="0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Actores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Actuo_en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id_actor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7916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5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5"/>
          <p:cNvSpPr txBox="1"/>
          <p:nvPr/>
        </p:nvSpPr>
        <p:spPr>
          <a:xfrm>
            <a:off x="2386627" y="1422887"/>
            <a:ext cx="43707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Alias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5"/>
          <p:cNvSpPr txBox="1"/>
          <p:nvPr/>
        </p:nvSpPr>
        <p:spPr>
          <a:xfrm>
            <a:off x="943592" y="2093313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Podemos acortar la consulta anterior: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5"/>
          <p:cNvSpPr txBox="1"/>
          <p:nvPr/>
        </p:nvSpPr>
        <p:spPr>
          <a:xfrm>
            <a:off x="943594" y="3567393"/>
            <a:ext cx="83127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b="0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 </a:t>
            </a:r>
            <a:r>
              <a:rPr b="0" i="0" lang="es" sz="2100" u="none" cap="none" strike="noStrike">
                <a:solidFill>
                  <a:srgbClr val="E0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Actuo_en </a:t>
            </a:r>
            <a:r>
              <a:rPr b="0" i="0" lang="es" sz="2100" u="none" cap="none" strike="noStrike">
                <a:solidFill>
                  <a:srgbClr val="E0666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Actores </a:t>
            </a:r>
            <a:r>
              <a:rPr b="0" i="0" lang="es" sz="2100" u="none" cap="none" strike="noStrike">
                <a:solidFill>
                  <a:srgbClr val="E0666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id_pelicula</a:t>
            </a:r>
            <a:endParaRPr b="0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id_actor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7916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5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5"/>
          <p:cNvSpPr txBox="1"/>
          <p:nvPr/>
        </p:nvSpPr>
        <p:spPr>
          <a:xfrm>
            <a:off x="2175661" y="5802157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Ese tipo de alias no es muy recomendable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6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6"/>
          <p:cNvSpPr txBox="1"/>
          <p:nvPr/>
        </p:nvSpPr>
        <p:spPr>
          <a:xfrm>
            <a:off x="2386627" y="1422887"/>
            <a:ext cx="43707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Alias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6"/>
          <p:cNvSpPr txBox="1"/>
          <p:nvPr/>
        </p:nvSpPr>
        <p:spPr>
          <a:xfrm>
            <a:off x="943592" y="2093313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Podemos hacer operaciones y nombrar la columna: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6"/>
          <p:cNvSpPr txBox="1"/>
          <p:nvPr/>
        </p:nvSpPr>
        <p:spPr>
          <a:xfrm>
            <a:off x="259945" y="3325658"/>
            <a:ext cx="93939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0" i="0" lang="es" sz="17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|| </a:t>
            </a:r>
            <a:r>
              <a:rPr b="0" i="0" lang="es" sz="17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 dirigida por '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|| </a:t>
            </a:r>
            <a:r>
              <a:rPr b="0" i="0" lang="es" sz="17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director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0" i="0" lang="es" sz="17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7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creditos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7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año</a:t>
            </a:r>
            <a:endParaRPr b="0" i="0" sz="17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7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endParaRPr b="0" i="0" sz="17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7" name="Google Shape;44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0510" y="4914914"/>
            <a:ext cx="3752183" cy="880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7"/>
          <p:cNvSpPr txBox="1"/>
          <p:nvPr/>
        </p:nvSpPr>
        <p:spPr>
          <a:xfrm>
            <a:off x="2708015" y="1400563"/>
            <a:ext cx="372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Ordenando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7"/>
          <p:cNvSpPr txBox="1"/>
          <p:nvPr/>
        </p:nvSpPr>
        <p:spPr>
          <a:xfrm>
            <a:off x="943592" y="2285301"/>
            <a:ext cx="72570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Entregue el nombre y la calificación de todas las películas (orden ascendente):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7"/>
          <p:cNvSpPr txBox="1"/>
          <p:nvPr/>
        </p:nvSpPr>
        <p:spPr>
          <a:xfrm>
            <a:off x="1441196" y="3377185"/>
            <a:ext cx="62616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calificacion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calificacion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7916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5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8"/>
          <p:cNvSpPr txBox="1"/>
          <p:nvPr/>
        </p:nvSpPr>
        <p:spPr>
          <a:xfrm>
            <a:off x="2708015" y="1400563"/>
            <a:ext cx="372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Ordenando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8"/>
          <p:cNvSpPr txBox="1"/>
          <p:nvPr/>
        </p:nvSpPr>
        <p:spPr>
          <a:xfrm>
            <a:off x="943592" y="2285301"/>
            <a:ext cx="72570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Entregue el nombre y la calificación de todas las películas (orden ascendente):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8"/>
          <p:cNvSpPr txBox="1"/>
          <p:nvPr/>
        </p:nvSpPr>
        <p:spPr>
          <a:xfrm>
            <a:off x="1441196" y="3377185"/>
            <a:ext cx="62616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calificacion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calificacion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7916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5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8"/>
          <p:cNvSpPr txBox="1"/>
          <p:nvPr/>
        </p:nvSpPr>
        <p:spPr>
          <a:xfrm>
            <a:off x="943592" y="4964665"/>
            <a:ext cx="72570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i-ésimo atributo del </a:t>
            </a:r>
            <a:r>
              <a:rPr b="0" i="0" lang="e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BY</a:t>
            </a: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resuelve un empate en el atributo i-1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/>
          <p:nvPr/>
        </p:nvSpPr>
        <p:spPr>
          <a:xfrm>
            <a:off x="2447627" y="714374"/>
            <a:ext cx="42486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DBMS Relacional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638578" y="2473518"/>
            <a:ext cx="7866900" cy="25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-285750" lvl="0" marL="2921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 DBMS relacional es un programa que se instala en un computador (</a:t>
            </a:r>
            <a:r>
              <a:rPr b="1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servidor</a:t>
            </a: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921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Este programa se mantiene escuchando conexiones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921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usuario (generalmente otro programa) se conecta (</a:t>
            </a:r>
            <a:r>
              <a:rPr b="1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cliente</a:t>
            </a: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al programa y le puede entregar instrucciones.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9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9"/>
          <p:cNvSpPr txBox="1"/>
          <p:nvPr/>
        </p:nvSpPr>
        <p:spPr>
          <a:xfrm>
            <a:off x="2708015" y="1400563"/>
            <a:ext cx="372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Ordenando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9"/>
          <p:cNvSpPr txBox="1"/>
          <p:nvPr/>
        </p:nvSpPr>
        <p:spPr>
          <a:xfrm>
            <a:off x="943592" y="2285301"/>
            <a:ext cx="72570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Entregue el nombre y la calificación de todas las películas (orden descendente):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9"/>
          <p:cNvSpPr txBox="1"/>
          <p:nvPr/>
        </p:nvSpPr>
        <p:spPr>
          <a:xfrm>
            <a:off x="1441196" y="3377185"/>
            <a:ext cx="62616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calificacion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BY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nombre </a:t>
            </a: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DESC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calificacion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7916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5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0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0"/>
          <p:cNvSpPr txBox="1"/>
          <p:nvPr/>
        </p:nvSpPr>
        <p:spPr>
          <a:xfrm>
            <a:off x="943593" y="2169914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Entregue el nombre de todos actores y directores: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0"/>
          <p:cNvSpPr txBox="1"/>
          <p:nvPr/>
        </p:nvSpPr>
        <p:spPr>
          <a:xfrm>
            <a:off x="2649274" y="1400563"/>
            <a:ext cx="38454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0"/>
          <p:cNvSpPr txBox="1"/>
          <p:nvPr/>
        </p:nvSpPr>
        <p:spPr>
          <a:xfrm>
            <a:off x="1047487" y="3403608"/>
            <a:ext cx="7049100" cy="25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b="0" i="0" sz="21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Actores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UNION</a:t>
            </a:r>
            <a:endParaRPr b="0" i="0" sz="2100" u="none" cap="none" strike="noStrike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director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2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endParaRPr b="0" i="0" sz="210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7916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5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1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1"/>
          <p:cNvSpPr txBox="1"/>
          <p:nvPr/>
        </p:nvSpPr>
        <p:spPr>
          <a:xfrm>
            <a:off x="943593" y="2661754"/>
            <a:ext cx="7257000" cy="26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-247650" lvl="0" marL="2921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s" sz="23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diferencia del álgebra</a:t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s" sz="23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UNION</a:t>
            </a: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unión del álgebra</a:t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s" sz="23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INTERSECT</a:t>
            </a: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intersección del álgebra</a:t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s" sz="23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UNION ALL</a:t>
            </a: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unión que admite duplicados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51"/>
          <p:cNvSpPr txBox="1"/>
          <p:nvPr/>
        </p:nvSpPr>
        <p:spPr>
          <a:xfrm>
            <a:off x="2649274" y="1400563"/>
            <a:ext cx="38454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 de conjuntos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2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2"/>
          <p:cNvSpPr txBox="1"/>
          <p:nvPr/>
        </p:nvSpPr>
        <p:spPr>
          <a:xfrm>
            <a:off x="2708015" y="1400563"/>
            <a:ext cx="372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Matching de patrones con LIKE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2"/>
          <p:cNvSpPr txBox="1"/>
          <p:nvPr/>
        </p:nvSpPr>
        <p:spPr>
          <a:xfrm>
            <a:off x="943592" y="2092373"/>
            <a:ext cx="72570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b="0" i="0" lang="e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" sz="23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LIKE</a:t>
            </a:r>
            <a:r>
              <a:rPr b="0" i="0" lang="es" sz="7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1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string s es como p, donde p es un </a:t>
            </a:r>
            <a:r>
              <a:rPr b="0" i="0" lang="es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patrón </a:t>
            </a: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definido mediante:</a:t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b="0" i="0" lang="es" sz="23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Cualquier secuencia de caracteres</a:t>
            </a:r>
            <a:endParaRPr b="0" i="0" sz="2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</a:pPr>
            <a:r>
              <a:rPr b="0" i="0" lang="es" sz="23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Cualquier caracter (solamente uno)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52"/>
          <p:cNvSpPr txBox="1"/>
          <p:nvPr/>
        </p:nvSpPr>
        <p:spPr>
          <a:xfrm>
            <a:off x="1688228" y="4757299"/>
            <a:ext cx="5767800" cy="17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3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</a:t>
            </a:r>
            <a:endParaRPr b="0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3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3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r>
              <a:rPr b="0" i="0" lang="es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3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s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3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s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3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LIKE</a:t>
            </a:r>
            <a:r>
              <a:rPr b="0" i="0" lang="es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3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'%Spiderman%'</a:t>
            </a:r>
            <a:endParaRPr b="0" i="0" sz="2300" u="none" cap="none" strike="noStrike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7916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3"/>
          <p:cNvSpPr txBox="1"/>
          <p:nvPr/>
        </p:nvSpPr>
        <p:spPr>
          <a:xfrm>
            <a:off x="4010769" y="714374"/>
            <a:ext cx="1122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3"/>
          <p:cNvSpPr txBox="1"/>
          <p:nvPr/>
        </p:nvSpPr>
        <p:spPr>
          <a:xfrm>
            <a:off x="2708015" y="1400563"/>
            <a:ext cx="3727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Eliminando duplicados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53"/>
          <p:cNvSpPr txBox="1"/>
          <p:nvPr/>
        </p:nvSpPr>
        <p:spPr>
          <a:xfrm>
            <a:off x="943592" y="2285301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Entregue todos los nombres distintos de las películas: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3"/>
          <p:cNvSpPr txBox="1"/>
          <p:nvPr/>
        </p:nvSpPr>
        <p:spPr>
          <a:xfrm>
            <a:off x="1774664" y="3491508"/>
            <a:ext cx="55947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3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i="0" lang="es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3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DISTINCT</a:t>
            </a:r>
            <a:r>
              <a:rPr b="0" i="0" lang="es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3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b="0" i="0" lang="es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es" sz="23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3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Peliculas</a:t>
            </a:r>
            <a:r>
              <a:rPr b="0" i="0" lang="es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79166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5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3"/>
          <p:cNvSpPr txBox="1"/>
          <p:nvPr/>
        </p:nvSpPr>
        <p:spPr>
          <a:xfrm>
            <a:off x="943575" y="5377715"/>
            <a:ext cx="7257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OJO: </a:t>
            </a:r>
            <a:r>
              <a:rPr b="0" i="0" lang="es" sz="2300" u="none" cap="none" strike="noStrike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DISTINCT</a:t>
            </a:r>
            <a:r>
              <a:rPr b="0" i="0" lang="es" sz="2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un operador en sí mismo.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"/>
          <p:cNvSpPr txBox="1"/>
          <p:nvPr/>
        </p:nvSpPr>
        <p:spPr>
          <a:xfrm>
            <a:off x="2447627" y="714374"/>
            <a:ext cx="42486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DBMS Relacional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n.png" id="88" name="Google Shape;8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3350" y="3321565"/>
            <a:ext cx="1399517" cy="1399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.png" id="89" name="Google Shape;8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1151" y="3166446"/>
            <a:ext cx="1632195" cy="1632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 txBox="1"/>
          <p:nvPr/>
        </p:nvSpPr>
        <p:spPr>
          <a:xfrm>
            <a:off x="2447627" y="714374"/>
            <a:ext cx="42486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DBMS Relacional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n.png" id="95" name="Google Shape;9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3350" y="3321565"/>
            <a:ext cx="1399517" cy="1399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.png" id="96" name="Google Shape;9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1151" y="3166446"/>
            <a:ext cx="1632195" cy="163219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7"/>
          <p:cNvSpPr txBox="1"/>
          <p:nvPr/>
        </p:nvSpPr>
        <p:spPr>
          <a:xfrm>
            <a:off x="2771121" y="5772551"/>
            <a:ext cx="360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https://www.imdb.com/title/tt6723592/</a:t>
            </a:r>
            <a:r>
              <a:rPr b="0" i="0" lang="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/>
        </p:nvSpPr>
        <p:spPr>
          <a:xfrm>
            <a:off x="2447627" y="714374"/>
            <a:ext cx="42486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DBMS Relacional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n.png" id="103" name="Google Shape;10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533" y="3640117"/>
            <a:ext cx="946081" cy="9460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.png" id="104" name="Google Shape;10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1821" y="3456280"/>
            <a:ext cx="1119023" cy="1119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ptop.png" id="105" name="Google Shape;10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7409" y="3385685"/>
            <a:ext cx="1218612" cy="1218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fi-connection-signal-symbol.png" id="106" name="Google Shape;10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5400000">
            <a:off x="5226698" y="3694269"/>
            <a:ext cx="837804" cy="837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/>
          <p:nvPr/>
        </p:nvSpPr>
        <p:spPr>
          <a:xfrm>
            <a:off x="2447627" y="714374"/>
            <a:ext cx="42486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</a:pPr>
            <a:r>
              <a:rPr b="0" i="0" lang="es" sz="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DBMS Relacional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n.png" id="112" name="Google Shape;11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533" y="3640117"/>
            <a:ext cx="946081" cy="9460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.png" id="113" name="Google Shape;11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1821" y="3456280"/>
            <a:ext cx="1119023" cy="1119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fi-connection-signal-symbol.png" id="114" name="Google Shape;11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5400000">
            <a:off x="4947434" y="3646064"/>
            <a:ext cx="837804" cy="837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9"/>
          <p:cNvGrpSpPr/>
          <p:nvPr/>
        </p:nvGrpSpPr>
        <p:grpSpPr>
          <a:xfrm>
            <a:off x="2244877" y="3167201"/>
            <a:ext cx="1795500" cy="1795500"/>
            <a:chOff x="2244877" y="3167201"/>
            <a:chExt cx="1795500" cy="1795500"/>
          </a:xfrm>
        </p:grpSpPr>
        <p:pic>
          <p:nvPicPr>
            <p:cNvPr descr="laptop.png" id="116" name="Google Shape;116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44877" y="3167201"/>
              <a:ext cx="1795500" cy="179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396735" y="3542092"/>
              <a:ext cx="1487950" cy="9821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